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b233420a7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b233420a7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b233420a7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b233420a7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b233420a7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b233420a7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b233420a7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b233420a7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b233420a7b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b233420a7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b233420a7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b233420a7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b233420a7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b233420a7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b23349888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b23349888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b23349888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b23349888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b23349888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b23349888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b0f2ce1faf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b0f2ce1faf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b233420a7b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b233420a7b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b23349888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b23349888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b23349888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b23349888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b23349888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b23349888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b233420a7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b233420a7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b233420a7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b233420a7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b23349888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b23349888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b23349888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b23349888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b233420a7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b233420a7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b233420a7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b233420a7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b0f2ce1faf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b0f2ce1faf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b233420a7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b233420a7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b0f2ce1faf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b0f2ce1faf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b233420a7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b233420a7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b233420a7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b233420a7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www.fda.gov/patients/learn-about-drug-and-device-approvals/drug-development-proces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183986" y="1024975"/>
            <a:ext cx="4606500" cy="102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800">
                <a:latin typeface="Roboto"/>
                <a:ea typeface="Roboto"/>
                <a:cs typeface="Roboto"/>
                <a:sym typeface="Roboto"/>
              </a:rPr>
              <a:t>Dominex</a:t>
            </a:r>
            <a:endParaRPr b="1" sz="4800">
              <a:latin typeface="Roboto"/>
              <a:ea typeface="Roboto"/>
              <a:cs typeface="Roboto"/>
              <a:sym typeface="Roboto"/>
            </a:endParaRPr>
          </a:p>
        </p:txBody>
      </p:sp>
      <p:sp>
        <p:nvSpPr>
          <p:cNvPr id="55" name="Google Shape;55;p13"/>
          <p:cNvSpPr txBox="1"/>
          <p:nvPr>
            <p:ph idx="1" type="subTitle"/>
          </p:nvPr>
        </p:nvSpPr>
        <p:spPr>
          <a:xfrm>
            <a:off x="4210356" y="1902275"/>
            <a:ext cx="4606500" cy="510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600">
                <a:solidFill>
                  <a:srgbClr val="434343"/>
                </a:solidFill>
                <a:latin typeface="Times New Roman"/>
                <a:ea typeface="Times New Roman"/>
                <a:cs typeface="Times New Roman"/>
                <a:sym typeface="Times New Roman"/>
              </a:rPr>
              <a:t>Drug Management Application</a:t>
            </a:r>
            <a:endParaRPr sz="1600">
              <a:solidFill>
                <a:srgbClr val="434343"/>
              </a:solidFill>
              <a:latin typeface="Times New Roman"/>
              <a:ea typeface="Times New Roman"/>
              <a:cs typeface="Times New Roman"/>
              <a:sym typeface="Times New Roman"/>
            </a:endParaRPr>
          </a:p>
        </p:txBody>
      </p:sp>
      <p:pic>
        <p:nvPicPr>
          <p:cNvPr id="56" name="Google Shape;56;p13"/>
          <p:cNvPicPr preferRelativeResize="0"/>
          <p:nvPr/>
        </p:nvPicPr>
        <p:blipFill>
          <a:blip r:embed="rId3">
            <a:alphaModFix/>
          </a:blip>
          <a:stretch>
            <a:fillRect/>
          </a:stretch>
        </p:blipFill>
        <p:spPr>
          <a:xfrm>
            <a:off x="9550" y="0"/>
            <a:ext cx="3922936" cy="5143501"/>
          </a:xfrm>
          <a:prstGeom prst="rect">
            <a:avLst/>
          </a:prstGeom>
          <a:noFill/>
          <a:ln>
            <a:noFill/>
          </a:ln>
        </p:spPr>
      </p:pic>
      <p:sp>
        <p:nvSpPr>
          <p:cNvPr id="57" name="Google Shape;57;p13"/>
          <p:cNvSpPr txBox="1"/>
          <p:nvPr>
            <p:ph idx="1" type="subTitle"/>
          </p:nvPr>
        </p:nvSpPr>
        <p:spPr>
          <a:xfrm>
            <a:off x="4183975" y="4157800"/>
            <a:ext cx="4606500" cy="390300"/>
          </a:xfrm>
          <a:prstGeom prst="rect">
            <a:avLst/>
          </a:prstGeom>
        </p:spPr>
        <p:txBody>
          <a:bodyPr anchorCtr="0" anchor="t" bIns="91425" lIns="91425" spcFirstLastPara="1" rIns="91425" wrap="square" tIns="91425">
            <a:normAutofit/>
          </a:bodyPr>
          <a:lstStyle/>
          <a:p>
            <a:pPr indent="0" lvl="0" marL="0" rtl="0" algn="ctr">
              <a:lnSpc>
                <a:spcPct val="130000"/>
              </a:lnSpc>
              <a:spcBef>
                <a:spcPts val="0"/>
              </a:spcBef>
              <a:spcAft>
                <a:spcPts val="0"/>
              </a:spcAft>
              <a:buSzPts val="1018"/>
              <a:buNone/>
            </a:pPr>
            <a:r>
              <a:rPr lang="en" sz="995">
                <a:solidFill>
                  <a:schemeClr val="dk1"/>
                </a:solidFill>
                <a:latin typeface="Roboto"/>
                <a:ea typeface="Roboto"/>
                <a:cs typeface="Roboto"/>
                <a:sym typeface="Roboto"/>
              </a:rPr>
              <a:t>Tarush Singh   |   Harshveen Kalsi   |   Ramit gupta</a:t>
            </a:r>
            <a:endParaRPr sz="995">
              <a:solidFill>
                <a:schemeClr val="dk1"/>
              </a:solidFill>
              <a:latin typeface="Roboto"/>
              <a:ea typeface="Roboto"/>
              <a:cs typeface="Roboto"/>
              <a:sym typeface="Roboto"/>
            </a:endParaRPr>
          </a:p>
        </p:txBody>
      </p:sp>
      <p:sp>
        <p:nvSpPr>
          <p:cNvPr id="58" name="Google Shape;58;p13"/>
          <p:cNvSpPr txBox="1"/>
          <p:nvPr>
            <p:ph idx="1" type="subTitle"/>
          </p:nvPr>
        </p:nvSpPr>
        <p:spPr>
          <a:xfrm>
            <a:off x="4183975" y="353875"/>
            <a:ext cx="4606500" cy="390300"/>
          </a:xfrm>
          <a:prstGeom prst="rect">
            <a:avLst/>
          </a:prstGeom>
        </p:spPr>
        <p:txBody>
          <a:bodyPr anchorCtr="0" anchor="t" bIns="91425" lIns="91425" spcFirstLastPara="1" rIns="91425" wrap="square" tIns="91425">
            <a:normAutofit/>
          </a:bodyPr>
          <a:lstStyle/>
          <a:p>
            <a:pPr indent="0" lvl="0" marL="0" rtl="0" algn="ctr">
              <a:lnSpc>
                <a:spcPct val="130000"/>
              </a:lnSpc>
              <a:spcBef>
                <a:spcPts val="0"/>
              </a:spcBef>
              <a:spcAft>
                <a:spcPts val="0"/>
              </a:spcAft>
              <a:buSzPts val="1018"/>
              <a:buNone/>
            </a:pPr>
            <a:r>
              <a:rPr lang="en" sz="895">
                <a:solidFill>
                  <a:schemeClr val="dk1"/>
                </a:solidFill>
                <a:latin typeface="Roboto"/>
                <a:ea typeface="Roboto"/>
                <a:cs typeface="Roboto"/>
                <a:sym typeface="Roboto"/>
              </a:rPr>
              <a:t>INFO: 5100 : Application Engineering Development Project</a:t>
            </a:r>
            <a:endParaRPr sz="895">
              <a:solidFill>
                <a:schemeClr val="dk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ctrTitle"/>
          </p:nvPr>
        </p:nvSpPr>
        <p:spPr>
          <a:xfrm>
            <a:off x="85825" y="404550"/>
            <a:ext cx="2204400" cy="85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latin typeface="Roboto"/>
                <a:ea typeface="Roboto"/>
                <a:cs typeface="Roboto"/>
                <a:sym typeface="Roboto"/>
              </a:rPr>
              <a:t>Domain Model:</a:t>
            </a:r>
            <a:endParaRPr b="1"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800">
                <a:latin typeface="Roboto"/>
                <a:ea typeface="Roboto"/>
                <a:cs typeface="Roboto"/>
                <a:sym typeface="Roboto"/>
              </a:rPr>
              <a:t>Sequence Model</a:t>
            </a:r>
            <a:endParaRPr b="1" sz="1800">
              <a:latin typeface="Roboto"/>
              <a:ea typeface="Roboto"/>
              <a:cs typeface="Roboto"/>
              <a:sym typeface="Roboto"/>
            </a:endParaRPr>
          </a:p>
        </p:txBody>
      </p:sp>
      <p:pic>
        <p:nvPicPr>
          <p:cNvPr id="137" name="Google Shape;137;p22"/>
          <p:cNvPicPr preferRelativeResize="0"/>
          <p:nvPr/>
        </p:nvPicPr>
        <p:blipFill>
          <a:blip r:embed="rId3">
            <a:alphaModFix/>
          </a:blip>
          <a:stretch>
            <a:fillRect/>
          </a:stretch>
        </p:blipFill>
        <p:spPr>
          <a:xfrm>
            <a:off x="1970475" y="279150"/>
            <a:ext cx="7087176" cy="4585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ctrTitle"/>
          </p:nvPr>
        </p:nvSpPr>
        <p:spPr>
          <a:xfrm>
            <a:off x="2814750" y="1984375"/>
            <a:ext cx="3514500" cy="67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200">
                <a:latin typeface="Roboto"/>
                <a:ea typeface="Roboto"/>
                <a:cs typeface="Roboto"/>
                <a:sym typeface="Roboto"/>
              </a:rPr>
              <a:t>Implementation</a:t>
            </a:r>
            <a:endParaRPr b="1" sz="32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ctrTitle"/>
          </p:nvPr>
        </p:nvSpPr>
        <p:spPr>
          <a:xfrm>
            <a:off x="73500" y="2047650"/>
            <a:ext cx="1530900" cy="52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latin typeface="Roboto"/>
                <a:ea typeface="Roboto"/>
                <a:cs typeface="Roboto"/>
                <a:sym typeface="Roboto"/>
              </a:rPr>
              <a:t>Login Page</a:t>
            </a:r>
            <a:endParaRPr b="1" sz="1500">
              <a:latin typeface="Roboto"/>
              <a:ea typeface="Roboto"/>
              <a:cs typeface="Roboto"/>
              <a:sym typeface="Roboto"/>
            </a:endParaRPr>
          </a:p>
        </p:txBody>
      </p:sp>
      <p:pic>
        <p:nvPicPr>
          <p:cNvPr id="148" name="Google Shape;148;p24"/>
          <p:cNvPicPr preferRelativeResize="0"/>
          <p:nvPr/>
        </p:nvPicPr>
        <p:blipFill>
          <a:blip r:embed="rId3">
            <a:alphaModFix/>
          </a:blip>
          <a:stretch>
            <a:fillRect/>
          </a:stretch>
        </p:blipFill>
        <p:spPr>
          <a:xfrm>
            <a:off x="1688475" y="207900"/>
            <a:ext cx="7455524" cy="4838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ctrTitle"/>
          </p:nvPr>
        </p:nvSpPr>
        <p:spPr>
          <a:xfrm>
            <a:off x="73500" y="2047650"/>
            <a:ext cx="1530900" cy="52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latin typeface="Roboto"/>
                <a:ea typeface="Roboto"/>
                <a:cs typeface="Roboto"/>
                <a:sym typeface="Roboto"/>
              </a:rPr>
              <a:t>Adding New Role</a:t>
            </a:r>
            <a:endParaRPr b="1" sz="1500">
              <a:latin typeface="Roboto"/>
              <a:ea typeface="Roboto"/>
              <a:cs typeface="Roboto"/>
              <a:sym typeface="Roboto"/>
            </a:endParaRPr>
          </a:p>
        </p:txBody>
      </p:sp>
      <p:pic>
        <p:nvPicPr>
          <p:cNvPr id="154" name="Google Shape;154;p25"/>
          <p:cNvPicPr preferRelativeResize="0"/>
          <p:nvPr/>
        </p:nvPicPr>
        <p:blipFill>
          <a:blip r:embed="rId3">
            <a:alphaModFix/>
          </a:blip>
          <a:stretch>
            <a:fillRect/>
          </a:stretch>
        </p:blipFill>
        <p:spPr>
          <a:xfrm>
            <a:off x="1530925" y="129325"/>
            <a:ext cx="7482573" cy="48848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6"/>
          <p:cNvPicPr preferRelativeResize="0"/>
          <p:nvPr/>
        </p:nvPicPr>
        <p:blipFill>
          <a:blip r:embed="rId3">
            <a:alphaModFix/>
          </a:blip>
          <a:stretch>
            <a:fillRect/>
          </a:stretch>
        </p:blipFill>
        <p:spPr>
          <a:xfrm>
            <a:off x="1555425" y="126363"/>
            <a:ext cx="7502848" cy="4890776"/>
          </a:xfrm>
          <a:prstGeom prst="rect">
            <a:avLst/>
          </a:prstGeom>
          <a:noFill/>
          <a:ln>
            <a:noFill/>
          </a:ln>
        </p:spPr>
      </p:pic>
      <p:sp>
        <p:nvSpPr>
          <p:cNvPr id="160" name="Google Shape;160;p26"/>
          <p:cNvSpPr txBox="1"/>
          <p:nvPr>
            <p:ph type="ctrTitle"/>
          </p:nvPr>
        </p:nvSpPr>
        <p:spPr>
          <a:xfrm>
            <a:off x="208200" y="1923125"/>
            <a:ext cx="1224900" cy="80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latin typeface="Roboto"/>
                <a:ea typeface="Roboto"/>
                <a:cs typeface="Roboto"/>
                <a:sym typeface="Roboto"/>
              </a:rPr>
              <a:t>Adding New Enterprise</a:t>
            </a:r>
            <a:endParaRPr b="1" sz="1500">
              <a:latin typeface="Roboto"/>
              <a:ea typeface="Roboto"/>
              <a:cs typeface="Roboto"/>
              <a:sym typeface="Roboto"/>
            </a:endParaRPr>
          </a:p>
        </p:txBody>
      </p:sp>
      <p:pic>
        <p:nvPicPr>
          <p:cNvPr id="161" name="Google Shape;161;p26"/>
          <p:cNvPicPr preferRelativeResize="0"/>
          <p:nvPr/>
        </p:nvPicPr>
        <p:blipFill>
          <a:blip r:embed="rId4">
            <a:alphaModFix/>
          </a:blip>
          <a:stretch>
            <a:fillRect/>
          </a:stretch>
        </p:blipFill>
        <p:spPr>
          <a:xfrm>
            <a:off x="2904325" y="152400"/>
            <a:ext cx="3729273" cy="48386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a:blip r:embed="rId3">
            <a:alphaModFix/>
          </a:blip>
          <a:stretch>
            <a:fillRect/>
          </a:stretch>
        </p:blipFill>
        <p:spPr>
          <a:xfrm>
            <a:off x="1860225" y="152400"/>
            <a:ext cx="7131377" cy="4648624"/>
          </a:xfrm>
          <a:prstGeom prst="rect">
            <a:avLst/>
          </a:prstGeom>
          <a:noFill/>
          <a:ln>
            <a:noFill/>
          </a:ln>
        </p:spPr>
      </p:pic>
      <p:sp>
        <p:nvSpPr>
          <p:cNvPr id="167" name="Google Shape;167;p27"/>
          <p:cNvSpPr txBox="1"/>
          <p:nvPr>
            <p:ph type="ctrTitle"/>
          </p:nvPr>
        </p:nvSpPr>
        <p:spPr>
          <a:xfrm>
            <a:off x="208200" y="1923125"/>
            <a:ext cx="1506600" cy="50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latin typeface="Roboto"/>
                <a:ea typeface="Roboto"/>
                <a:cs typeface="Roboto"/>
                <a:sym typeface="Roboto"/>
              </a:rPr>
              <a:t>Adding New Organization</a:t>
            </a:r>
            <a:endParaRPr b="1" sz="15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ctrTitle"/>
          </p:nvPr>
        </p:nvSpPr>
        <p:spPr>
          <a:xfrm>
            <a:off x="73500" y="2047650"/>
            <a:ext cx="1530900" cy="52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latin typeface="Roboto"/>
                <a:ea typeface="Roboto"/>
                <a:cs typeface="Roboto"/>
                <a:sym typeface="Roboto"/>
              </a:rPr>
              <a:t>Research Scientist Home</a:t>
            </a:r>
            <a:endParaRPr b="1" sz="1500">
              <a:latin typeface="Roboto"/>
              <a:ea typeface="Roboto"/>
              <a:cs typeface="Roboto"/>
              <a:sym typeface="Roboto"/>
            </a:endParaRPr>
          </a:p>
        </p:txBody>
      </p:sp>
      <p:pic>
        <p:nvPicPr>
          <p:cNvPr id="173" name="Google Shape;173;p28"/>
          <p:cNvPicPr preferRelativeResize="0"/>
          <p:nvPr/>
        </p:nvPicPr>
        <p:blipFill>
          <a:blip r:embed="rId3">
            <a:alphaModFix/>
          </a:blip>
          <a:stretch>
            <a:fillRect/>
          </a:stretch>
        </p:blipFill>
        <p:spPr>
          <a:xfrm>
            <a:off x="1604400" y="152400"/>
            <a:ext cx="7387203" cy="48225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ctrTitle"/>
          </p:nvPr>
        </p:nvSpPr>
        <p:spPr>
          <a:xfrm>
            <a:off x="0" y="1616950"/>
            <a:ext cx="1453800" cy="121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latin typeface="Roboto"/>
                <a:ea typeface="Roboto"/>
                <a:cs typeface="Roboto"/>
                <a:sym typeface="Roboto"/>
              </a:rPr>
              <a:t>Research Scientist Creates the New Report</a:t>
            </a:r>
            <a:endParaRPr b="1" sz="1500">
              <a:latin typeface="Roboto"/>
              <a:ea typeface="Roboto"/>
              <a:cs typeface="Roboto"/>
              <a:sym typeface="Roboto"/>
            </a:endParaRPr>
          </a:p>
        </p:txBody>
      </p:sp>
      <p:pic>
        <p:nvPicPr>
          <p:cNvPr id="179" name="Google Shape;179;p29"/>
          <p:cNvPicPr preferRelativeResize="0"/>
          <p:nvPr/>
        </p:nvPicPr>
        <p:blipFill>
          <a:blip r:embed="rId3">
            <a:alphaModFix/>
          </a:blip>
          <a:stretch>
            <a:fillRect/>
          </a:stretch>
        </p:blipFill>
        <p:spPr>
          <a:xfrm>
            <a:off x="1606200" y="152400"/>
            <a:ext cx="7385400" cy="4810607"/>
          </a:xfrm>
          <a:prstGeom prst="rect">
            <a:avLst/>
          </a:prstGeom>
          <a:noFill/>
          <a:ln>
            <a:noFill/>
          </a:ln>
        </p:spPr>
      </p:pic>
      <p:sp>
        <p:nvSpPr>
          <p:cNvPr id="180" name="Google Shape;180;p29"/>
          <p:cNvSpPr/>
          <p:nvPr/>
        </p:nvSpPr>
        <p:spPr>
          <a:xfrm>
            <a:off x="3884075" y="889000"/>
            <a:ext cx="1884000" cy="1695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ctrTitle"/>
          </p:nvPr>
        </p:nvSpPr>
        <p:spPr>
          <a:xfrm>
            <a:off x="0" y="1562438"/>
            <a:ext cx="1606200" cy="173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latin typeface="Roboto"/>
                <a:ea typeface="Roboto"/>
                <a:cs typeface="Roboto"/>
                <a:sym typeface="Roboto"/>
              </a:rPr>
              <a:t>Compound can be added or deleted in the Drug Composition report.</a:t>
            </a:r>
            <a:endParaRPr b="1" sz="1500">
              <a:latin typeface="Roboto"/>
              <a:ea typeface="Roboto"/>
              <a:cs typeface="Roboto"/>
              <a:sym typeface="Roboto"/>
            </a:endParaRPr>
          </a:p>
        </p:txBody>
      </p:sp>
      <p:pic>
        <p:nvPicPr>
          <p:cNvPr id="186" name="Google Shape;186;p30"/>
          <p:cNvPicPr preferRelativeResize="0"/>
          <p:nvPr/>
        </p:nvPicPr>
        <p:blipFill>
          <a:blip r:embed="rId3">
            <a:alphaModFix/>
          </a:blip>
          <a:stretch>
            <a:fillRect/>
          </a:stretch>
        </p:blipFill>
        <p:spPr>
          <a:xfrm>
            <a:off x="1606200" y="292463"/>
            <a:ext cx="7385400" cy="45585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ctrTitle"/>
          </p:nvPr>
        </p:nvSpPr>
        <p:spPr>
          <a:xfrm>
            <a:off x="0" y="1616950"/>
            <a:ext cx="1453800" cy="121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latin typeface="Roboto"/>
                <a:ea typeface="Roboto"/>
                <a:cs typeface="Roboto"/>
                <a:sym typeface="Roboto"/>
              </a:rPr>
              <a:t>Manufacturing</a:t>
            </a:r>
            <a:endParaRPr b="1" sz="1500">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500">
                <a:latin typeface="Roboto"/>
                <a:ea typeface="Roboto"/>
                <a:cs typeface="Roboto"/>
                <a:sym typeface="Roboto"/>
              </a:rPr>
              <a:t>Analyst Page</a:t>
            </a:r>
            <a:endParaRPr b="1" sz="1500">
              <a:latin typeface="Roboto"/>
              <a:ea typeface="Roboto"/>
              <a:cs typeface="Roboto"/>
              <a:sym typeface="Roboto"/>
            </a:endParaRPr>
          </a:p>
        </p:txBody>
      </p:sp>
      <p:pic>
        <p:nvPicPr>
          <p:cNvPr id="192" name="Google Shape;192;p31"/>
          <p:cNvPicPr preferRelativeResize="0"/>
          <p:nvPr/>
        </p:nvPicPr>
        <p:blipFill>
          <a:blip r:embed="rId3">
            <a:alphaModFix/>
          </a:blip>
          <a:stretch>
            <a:fillRect/>
          </a:stretch>
        </p:blipFill>
        <p:spPr>
          <a:xfrm>
            <a:off x="1606200" y="152400"/>
            <a:ext cx="7385400" cy="4807001"/>
          </a:xfrm>
          <a:prstGeom prst="rect">
            <a:avLst/>
          </a:prstGeom>
          <a:noFill/>
          <a:ln>
            <a:noFill/>
          </a:ln>
        </p:spPr>
      </p:pic>
      <p:pic>
        <p:nvPicPr>
          <p:cNvPr id="193" name="Google Shape;193;p31"/>
          <p:cNvPicPr preferRelativeResize="0"/>
          <p:nvPr/>
        </p:nvPicPr>
        <p:blipFill>
          <a:blip r:embed="rId4">
            <a:alphaModFix/>
          </a:blip>
          <a:stretch>
            <a:fillRect/>
          </a:stretch>
        </p:blipFill>
        <p:spPr>
          <a:xfrm>
            <a:off x="1473959" y="-15850"/>
            <a:ext cx="7649884"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4041275" y="1344188"/>
            <a:ext cx="3025200" cy="28413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uFill>
                  <a:noFill/>
                </a:uFill>
                <a:latin typeface="Roboto"/>
                <a:ea typeface="Roboto"/>
                <a:cs typeface="Roboto"/>
                <a:sym typeface="Roboto"/>
                <a:hlinkClick/>
              </a:rPr>
              <a:t>Project Description</a:t>
            </a:r>
            <a:endParaRPr b="1" sz="2000">
              <a:latin typeface="Roboto"/>
              <a:ea typeface="Roboto"/>
              <a:cs typeface="Roboto"/>
              <a:sym typeface="Roboto"/>
            </a:endParaRPr>
          </a:p>
          <a:p>
            <a:pPr indent="0" lvl="0" marL="0" rtl="0" algn="l">
              <a:lnSpc>
                <a:spcPct val="115000"/>
              </a:lnSpc>
              <a:spcBef>
                <a:spcPts val="0"/>
              </a:spcBef>
              <a:spcAft>
                <a:spcPts val="0"/>
              </a:spcAft>
              <a:buNone/>
            </a:pPr>
            <a:r>
              <a:rPr b="1" lang="en" sz="2000">
                <a:latin typeface="Roboto"/>
                <a:ea typeface="Roboto"/>
                <a:cs typeface="Roboto"/>
                <a:sym typeface="Roboto"/>
              </a:rPr>
              <a:t>Application Structure</a:t>
            </a:r>
            <a:endParaRPr b="1" sz="20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2000">
                <a:latin typeface="Roboto"/>
                <a:ea typeface="Roboto"/>
                <a:cs typeface="Roboto"/>
                <a:sym typeface="Roboto"/>
              </a:rPr>
              <a:t>Purpose</a:t>
            </a:r>
            <a:endParaRPr b="1" sz="2000">
              <a:latin typeface="Roboto"/>
              <a:ea typeface="Roboto"/>
              <a:cs typeface="Roboto"/>
              <a:sym typeface="Roboto"/>
            </a:endParaRPr>
          </a:p>
          <a:p>
            <a:pPr indent="0" lvl="0" marL="0" rtl="0" algn="l">
              <a:lnSpc>
                <a:spcPct val="115000"/>
              </a:lnSpc>
              <a:spcBef>
                <a:spcPts val="0"/>
              </a:spcBef>
              <a:spcAft>
                <a:spcPts val="0"/>
              </a:spcAft>
              <a:buNone/>
            </a:pPr>
            <a:r>
              <a:rPr b="1" lang="en" sz="2000">
                <a:latin typeface="Roboto"/>
                <a:ea typeface="Roboto"/>
                <a:cs typeface="Roboto"/>
                <a:sym typeface="Roboto"/>
              </a:rPr>
              <a:t>TechStack</a:t>
            </a:r>
            <a:endParaRPr b="1" sz="2000">
              <a:latin typeface="Roboto"/>
              <a:ea typeface="Roboto"/>
              <a:cs typeface="Roboto"/>
              <a:sym typeface="Roboto"/>
            </a:endParaRPr>
          </a:p>
          <a:p>
            <a:pPr indent="0" lvl="0" marL="0" rtl="0" algn="l">
              <a:lnSpc>
                <a:spcPct val="115000"/>
              </a:lnSpc>
              <a:spcBef>
                <a:spcPts val="0"/>
              </a:spcBef>
              <a:spcAft>
                <a:spcPts val="0"/>
              </a:spcAft>
              <a:buNone/>
            </a:pPr>
            <a:r>
              <a:rPr b="1" lang="en" sz="2000">
                <a:latin typeface="Roboto"/>
                <a:ea typeface="Roboto"/>
                <a:cs typeface="Roboto"/>
                <a:sym typeface="Roboto"/>
              </a:rPr>
              <a:t>Domain Model</a:t>
            </a:r>
            <a:endParaRPr b="1" sz="2000">
              <a:latin typeface="Roboto"/>
              <a:ea typeface="Roboto"/>
              <a:cs typeface="Roboto"/>
              <a:sym typeface="Roboto"/>
            </a:endParaRPr>
          </a:p>
          <a:p>
            <a:pPr indent="0" lvl="0" marL="0" rtl="0" algn="l">
              <a:lnSpc>
                <a:spcPct val="115000"/>
              </a:lnSpc>
              <a:spcBef>
                <a:spcPts val="0"/>
              </a:spcBef>
              <a:spcAft>
                <a:spcPts val="0"/>
              </a:spcAft>
              <a:buNone/>
            </a:pPr>
            <a:r>
              <a:rPr b="1" lang="en" sz="2000">
                <a:latin typeface="Roboto"/>
                <a:ea typeface="Roboto"/>
                <a:cs typeface="Roboto"/>
                <a:sym typeface="Roboto"/>
              </a:rPr>
              <a:t>Implementation</a:t>
            </a:r>
            <a:endParaRPr b="1" sz="2000">
              <a:latin typeface="Roboto"/>
              <a:ea typeface="Roboto"/>
              <a:cs typeface="Roboto"/>
              <a:sym typeface="Roboto"/>
            </a:endParaRPr>
          </a:p>
          <a:p>
            <a:pPr indent="0" lvl="0" marL="0" rtl="0" algn="l">
              <a:lnSpc>
                <a:spcPct val="115000"/>
              </a:lnSpc>
              <a:spcBef>
                <a:spcPts val="0"/>
              </a:spcBef>
              <a:spcAft>
                <a:spcPts val="0"/>
              </a:spcAft>
              <a:buNone/>
            </a:pPr>
            <a:r>
              <a:rPr b="1" lang="en" sz="2000">
                <a:latin typeface="Roboto"/>
                <a:ea typeface="Roboto"/>
                <a:cs typeface="Roboto"/>
                <a:sym typeface="Roboto"/>
              </a:rPr>
              <a:t>Task Assignment</a:t>
            </a:r>
            <a:endParaRPr b="1" sz="2000">
              <a:latin typeface="Roboto"/>
              <a:ea typeface="Roboto"/>
              <a:cs typeface="Roboto"/>
              <a:sym typeface="Roboto"/>
            </a:endParaRPr>
          </a:p>
          <a:p>
            <a:pPr indent="0" lvl="0" marL="0" rtl="0" algn="l">
              <a:lnSpc>
                <a:spcPct val="115000"/>
              </a:lnSpc>
              <a:spcBef>
                <a:spcPts val="0"/>
              </a:spcBef>
              <a:spcAft>
                <a:spcPts val="0"/>
              </a:spcAft>
              <a:buNone/>
            </a:pPr>
            <a:r>
              <a:rPr b="1" lang="en" sz="2000">
                <a:latin typeface="Roboto"/>
                <a:ea typeface="Roboto"/>
                <a:cs typeface="Roboto"/>
                <a:sym typeface="Roboto"/>
              </a:rPr>
              <a:t>References</a:t>
            </a:r>
            <a:endParaRPr b="1" sz="2000">
              <a:latin typeface="Roboto"/>
              <a:ea typeface="Roboto"/>
              <a:cs typeface="Roboto"/>
              <a:sym typeface="Roboto"/>
            </a:endParaRPr>
          </a:p>
        </p:txBody>
      </p:sp>
      <p:sp>
        <p:nvSpPr>
          <p:cNvPr id="64" name="Google Shape;64;p14"/>
          <p:cNvSpPr txBox="1"/>
          <p:nvPr>
            <p:ph type="ctrTitle"/>
          </p:nvPr>
        </p:nvSpPr>
        <p:spPr>
          <a:xfrm>
            <a:off x="4041275" y="835550"/>
            <a:ext cx="2802300" cy="39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Roboto"/>
                <a:ea typeface="Roboto"/>
                <a:cs typeface="Roboto"/>
                <a:sym typeface="Roboto"/>
              </a:rPr>
              <a:t>INDEX</a:t>
            </a:r>
            <a:endParaRPr sz="1100">
              <a:solidFill>
                <a:schemeClr val="dk2"/>
              </a:solidFill>
              <a:latin typeface="Roboto"/>
              <a:ea typeface="Roboto"/>
              <a:cs typeface="Roboto"/>
              <a:sym typeface="Roboto"/>
            </a:endParaRPr>
          </a:p>
        </p:txBody>
      </p:sp>
      <p:sp>
        <p:nvSpPr>
          <p:cNvPr id="65" name="Google Shape;65;p14"/>
          <p:cNvSpPr/>
          <p:nvPr/>
        </p:nvSpPr>
        <p:spPr>
          <a:xfrm>
            <a:off x="0" y="0"/>
            <a:ext cx="3355800" cy="5143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8866550" y="0"/>
            <a:ext cx="2775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 name="Google Shape;67;p14"/>
          <p:cNvPicPr preferRelativeResize="0"/>
          <p:nvPr/>
        </p:nvPicPr>
        <p:blipFill rotWithShape="1">
          <a:blip r:embed="rId3">
            <a:alphaModFix amt="70000"/>
          </a:blip>
          <a:srcRect b="0" l="0" r="56514" t="0"/>
          <a:stretch/>
        </p:blipFill>
        <p:spPr>
          <a:xfrm>
            <a:off x="-11" y="0"/>
            <a:ext cx="3355802"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ctrTitle"/>
          </p:nvPr>
        </p:nvSpPr>
        <p:spPr>
          <a:xfrm>
            <a:off x="0" y="1616950"/>
            <a:ext cx="1453800" cy="121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latin typeface="Roboto"/>
                <a:ea typeface="Roboto"/>
                <a:cs typeface="Roboto"/>
                <a:sym typeface="Roboto"/>
              </a:rPr>
              <a:t>GLP Officer creating Clinical Trails.</a:t>
            </a:r>
            <a:endParaRPr b="1" sz="1500">
              <a:latin typeface="Roboto"/>
              <a:ea typeface="Roboto"/>
              <a:cs typeface="Roboto"/>
              <a:sym typeface="Roboto"/>
            </a:endParaRPr>
          </a:p>
        </p:txBody>
      </p:sp>
      <p:pic>
        <p:nvPicPr>
          <p:cNvPr id="199" name="Google Shape;199;p32"/>
          <p:cNvPicPr preferRelativeResize="0"/>
          <p:nvPr/>
        </p:nvPicPr>
        <p:blipFill>
          <a:blip r:embed="rId3">
            <a:alphaModFix/>
          </a:blip>
          <a:stretch>
            <a:fillRect/>
          </a:stretch>
        </p:blipFill>
        <p:spPr>
          <a:xfrm>
            <a:off x="1606200" y="152400"/>
            <a:ext cx="7385400" cy="4807001"/>
          </a:xfrm>
          <a:prstGeom prst="rect">
            <a:avLst/>
          </a:prstGeom>
          <a:noFill/>
          <a:ln>
            <a:noFill/>
          </a:ln>
        </p:spPr>
      </p:pic>
      <p:sp>
        <p:nvSpPr>
          <p:cNvPr id="200" name="Google Shape;200;p32"/>
          <p:cNvSpPr/>
          <p:nvPr/>
        </p:nvSpPr>
        <p:spPr>
          <a:xfrm>
            <a:off x="4889500" y="1058325"/>
            <a:ext cx="148200" cy="7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ctrTitle"/>
          </p:nvPr>
        </p:nvSpPr>
        <p:spPr>
          <a:xfrm>
            <a:off x="0" y="1616950"/>
            <a:ext cx="1453800" cy="121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latin typeface="Roboto"/>
                <a:ea typeface="Roboto"/>
                <a:cs typeface="Roboto"/>
                <a:sym typeface="Roboto"/>
              </a:rPr>
              <a:t>Inspection Officer adding visits</a:t>
            </a:r>
            <a:endParaRPr b="1" sz="1500">
              <a:latin typeface="Roboto"/>
              <a:ea typeface="Roboto"/>
              <a:cs typeface="Roboto"/>
              <a:sym typeface="Roboto"/>
            </a:endParaRPr>
          </a:p>
        </p:txBody>
      </p:sp>
      <p:pic>
        <p:nvPicPr>
          <p:cNvPr id="206" name="Google Shape;206;p33"/>
          <p:cNvPicPr preferRelativeResize="0"/>
          <p:nvPr/>
        </p:nvPicPr>
        <p:blipFill>
          <a:blip r:embed="rId3">
            <a:alphaModFix/>
          </a:blip>
          <a:stretch>
            <a:fillRect/>
          </a:stretch>
        </p:blipFill>
        <p:spPr>
          <a:xfrm>
            <a:off x="1606200" y="152400"/>
            <a:ext cx="7385400" cy="4807001"/>
          </a:xfrm>
          <a:prstGeom prst="rect">
            <a:avLst/>
          </a:prstGeom>
          <a:noFill/>
          <a:ln>
            <a:noFill/>
          </a:ln>
        </p:spPr>
      </p:pic>
      <p:sp>
        <p:nvSpPr>
          <p:cNvPr id="207" name="Google Shape;207;p33"/>
          <p:cNvSpPr/>
          <p:nvPr/>
        </p:nvSpPr>
        <p:spPr>
          <a:xfrm>
            <a:off x="4408850" y="2572175"/>
            <a:ext cx="3306600" cy="194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33"/>
          <p:cNvPicPr preferRelativeResize="0"/>
          <p:nvPr/>
        </p:nvPicPr>
        <p:blipFill>
          <a:blip r:embed="rId4">
            <a:alphaModFix/>
          </a:blip>
          <a:stretch>
            <a:fillRect/>
          </a:stretch>
        </p:blipFill>
        <p:spPr>
          <a:xfrm>
            <a:off x="2962650" y="245375"/>
            <a:ext cx="5879351" cy="3465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ctrTitle"/>
          </p:nvPr>
        </p:nvSpPr>
        <p:spPr>
          <a:xfrm>
            <a:off x="0" y="1616950"/>
            <a:ext cx="1453800" cy="121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latin typeface="Roboto"/>
                <a:ea typeface="Roboto"/>
                <a:cs typeface="Roboto"/>
                <a:sym typeface="Roboto"/>
              </a:rPr>
              <a:t>Advertising Officer giving details about Product Ad</a:t>
            </a:r>
            <a:endParaRPr b="1" sz="1500">
              <a:latin typeface="Roboto"/>
              <a:ea typeface="Roboto"/>
              <a:cs typeface="Roboto"/>
              <a:sym typeface="Roboto"/>
            </a:endParaRPr>
          </a:p>
        </p:txBody>
      </p:sp>
      <p:pic>
        <p:nvPicPr>
          <p:cNvPr id="214" name="Google Shape;214;p34"/>
          <p:cNvPicPr preferRelativeResize="0"/>
          <p:nvPr/>
        </p:nvPicPr>
        <p:blipFill>
          <a:blip r:embed="rId3">
            <a:alphaModFix/>
          </a:blip>
          <a:stretch>
            <a:fillRect/>
          </a:stretch>
        </p:blipFill>
        <p:spPr>
          <a:xfrm>
            <a:off x="1606200" y="152400"/>
            <a:ext cx="7385400" cy="4807001"/>
          </a:xfrm>
          <a:prstGeom prst="rect">
            <a:avLst/>
          </a:prstGeom>
          <a:noFill/>
          <a:ln>
            <a:noFill/>
          </a:ln>
        </p:spPr>
      </p:pic>
      <p:pic>
        <p:nvPicPr>
          <p:cNvPr id="215" name="Google Shape;215;p34"/>
          <p:cNvPicPr preferRelativeResize="0"/>
          <p:nvPr/>
        </p:nvPicPr>
        <p:blipFill>
          <a:blip r:embed="rId4">
            <a:alphaModFix/>
          </a:blip>
          <a:stretch>
            <a:fillRect/>
          </a:stretch>
        </p:blipFill>
        <p:spPr>
          <a:xfrm>
            <a:off x="2962650" y="245375"/>
            <a:ext cx="5879351" cy="3465725"/>
          </a:xfrm>
          <a:prstGeom prst="rect">
            <a:avLst/>
          </a:prstGeom>
          <a:noFill/>
          <a:ln>
            <a:noFill/>
          </a:ln>
        </p:spPr>
      </p:pic>
      <p:sp>
        <p:nvSpPr>
          <p:cNvPr id="216" name="Google Shape;216;p34"/>
          <p:cNvSpPr/>
          <p:nvPr/>
        </p:nvSpPr>
        <p:spPr>
          <a:xfrm>
            <a:off x="4408850" y="2572175"/>
            <a:ext cx="4347600" cy="194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p34"/>
          <p:cNvPicPr preferRelativeResize="0"/>
          <p:nvPr/>
        </p:nvPicPr>
        <p:blipFill>
          <a:blip r:embed="rId5">
            <a:alphaModFix/>
          </a:blip>
          <a:stretch>
            <a:fillRect/>
          </a:stretch>
        </p:blipFill>
        <p:spPr>
          <a:xfrm>
            <a:off x="2962650" y="278350"/>
            <a:ext cx="6028950" cy="303032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ctrTitle"/>
          </p:nvPr>
        </p:nvSpPr>
        <p:spPr>
          <a:xfrm>
            <a:off x="0" y="1562438"/>
            <a:ext cx="1606200" cy="173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latin typeface="Roboto"/>
                <a:ea typeface="Roboto"/>
                <a:cs typeface="Roboto"/>
                <a:sym typeface="Roboto"/>
              </a:rPr>
              <a:t>In the last step, FDA MEdical officer, can approve or reject the research report.</a:t>
            </a:r>
            <a:endParaRPr b="1" sz="1500">
              <a:latin typeface="Roboto"/>
              <a:ea typeface="Roboto"/>
              <a:cs typeface="Roboto"/>
              <a:sym typeface="Roboto"/>
            </a:endParaRPr>
          </a:p>
        </p:txBody>
      </p:sp>
      <p:pic>
        <p:nvPicPr>
          <p:cNvPr id="223" name="Google Shape;223;p35"/>
          <p:cNvPicPr preferRelativeResize="0"/>
          <p:nvPr/>
        </p:nvPicPr>
        <p:blipFill>
          <a:blip r:embed="rId3">
            <a:alphaModFix/>
          </a:blip>
          <a:stretch>
            <a:fillRect/>
          </a:stretch>
        </p:blipFill>
        <p:spPr>
          <a:xfrm>
            <a:off x="1606200" y="529300"/>
            <a:ext cx="7370574" cy="40848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ctrTitle"/>
          </p:nvPr>
        </p:nvSpPr>
        <p:spPr>
          <a:xfrm>
            <a:off x="-73475" y="2082325"/>
            <a:ext cx="1261500" cy="58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latin typeface="Roboto"/>
                <a:ea typeface="Roboto"/>
                <a:cs typeface="Roboto"/>
                <a:sym typeface="Roboto"/>
              </a:rPr>
              <a:t>The Drug Report</a:t>
            </a:r>
            <a:endParaRPr b="1" sz="1500">
              <a:latin typeface="Roboto"/>
              <a:ea typeface="Roboto"/>
              <a:cs typeface="Roboto"/>
              <a:sym typeface="Roboto"/>
            </a:endParaRPr>
          </a:p>
        </p:txBody>
      </p:sp>
      <p:pic>
        <p:nvPicPr>
          <p:cNvPr id="229" name="Google Shape;229;p36"/>
          <p:cNvPicPr preferRelativeResize="0"/>
          <p:nvPr/>
        </p:nvPicPr>
        <p:blipFill>
          <a:blip r:embed="rId3">
            <a:alphaModFix/>
          </a:blip>
          <a:stretch>
            <a:fillRect/>
          </a:stretch>
        </p:blipFill>
        <p:spPr>
          <a:xfrm>
            <a:off x="1145118" y="0"/>
            <a:ext cx="7902408" cy="5143500"/>
          </a:xfrm>
          <a:prstGeom prst="rect">
            <a:avLst/>
          </a:prstGeom>
          <a:noFill/>
          <a:ln>
            <a:noFill/>
          </a:ln>
        </p:spPr>
      </p:pic>
      <p:sp>
        <p:nvSpPr>
          <p:cNvPr id="230" name="Google Shape;230;p36"/>
          <p:cNvSpPr/>
          <p:nvPr/>
        </p:nvSpPr>
        <p:spPr>
          <a:xfrm>
            <a:off x="2656425" y="2571750"/>
            <a:ext cx="5937300" cy="49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36"/>
          <p:cNvPicPr preferRelativeResize="0"/>
          <p:nvPr/>
        </p:nvPicPr>
        <p:blipFill>
          <a:blip r:embed="rId4">
            <a:alphaModFix/>
          </a:blip>
          <a:stretch>
            <a:fillRect/>
          </a:stretch>
        </p:blipFill>
        <p:spPr>
          <a:xfrm>
            <a:off x="1145125" y="0"/>
            <a:ext cx="7902402" cy="5143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ctrTitle"/>
          </p:nvPr>
        </p:nvSpPr>
        <p:spPr>
          <a:xfrm>
            <a:off x="265713" y="268400"/>
            <a:ext cx="6118800" cy="52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800">
                <a:latin typeface="Roboto"/>
                <a:ea typeface="Roboto"/>
                <a:cs typeface="Roboto"/>
                <a:sym typeface="Roboto"/>
              </a:rPr>
              <a:t>Additional Functionality</a:t>
            </a:r>
            <a:endParaRPr b="1" sz="2800">
              <a:latin typeface="Roboto"/>
              <a:ea typeface="Roboto"/>
              <a:cs typeface="Roboto"/>
              <a:sym typeface="Roboto"/>
            </a:endParaRPr>
          </a:p>
        </p:txBody>
      </p:sp>
      <p:sp>
        <p:nvSpPr>
          <p:cNvPr id="237" name="Google Shape;237;p37"/>
          <p:cNvSpPr txBox="1"/>
          <p:nvPr/>
        </p:nvSpPr>
        <p:spPr>
          <a:xfrm>
            <a:off x="265713" y="725400"/>
            <a:ext cx="7991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252525"/>
                </a:solidFill>
              </a:rPr>
              <a:t>Email Confirmation</a:t>
            </a:r>
            <a:endParaRPr sz="1700">
              <a:solidFill>
                <a:schemeClr val="dk1"/>
              </a:solidFill>
              <a:highlight>
                <a:schemeClr val="lt1"/>
              </a:highlight>
            </a:endParaRPr>
          </a:p>
        </p:txBody>
      </p:sp>
      <p:sp>
        <p:nvSpPr>
          <p:cNvPr id="238" name="Google Shape;238;p37"/>
          <p:cNvSpPr/>
          <p:nvPr/>
        </p:nvSpPr>
        <p:spPr>
          <a:xfrm>
            <a:off x="8866550" y="0"/>
            <a:ext cx="277500" cy="5143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7"/>
          <p:cNvSpPr/>
          <p:nvPr/>
        </p:nvSpPr>
        <p:spPr>
          <a:xfrm>
            <a:off x="8866550" y="0"/>
            <a:ext cx="2775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37"/>
          <p:cNvPicPr preferRelativeResize="0"/>
          <p:nvPr/>
        </p:nvPicPr>
        <p:blipFill>
          <a:blip r:embed="rId3">
            <a:alphaModFix/>
          </a:blip>
          <a:stretch>
            <a:fillRect/>
          </a:stretch>
        </p:blipFill>
        <p:spPr>
          <a:xfrm>
            <a:off x="385250" y="1199675"/>
            <a:ext cx="7347277" cy="37131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ph type="ctrTitle"/>
          </p:nvPr>
        </p:nvSpPr>
        <p:spPr>
          <a:xfrm>
            <a:off x="498563" y="353075"/>
            <a:ext cx="6118800" cy="52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800">
                <a:latin typeface="Roboto"/>
                <a:ea typeface="Roboto"/>
                <a:cs typeface="Roboto"/>
                <a:sym typeface="Roboto"/>
              </a:rPr>
              <a:t>References</a:t>
            </a:r>
            <a:endParaRPr b="1" sz="2800">
              <a:latin typeface="Roboto"/>
              <a:ea typeface="Roboto"/>
              <a:cs typeface="Roboto"/>
              <a:sym typeface="Roboto"/>
            </a:endParaRPr>
          </a:p>
        </p:txBody>
      </p:sp>
      <p:sp>
        <p:nvSpPr>
          <p:cNvPr id="246" name="Google Shape;246;p38"/>
          <p:cNvSpPr txBox="1"/>
          <p:nvPr/>
        </p:nvSpPr>
        <p:spPr>
          <a:xfrm>
            <a:off x="498563" y="947675"/>
            <a:ext cx="79911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252525"/>
                </a:solidFill>
              </a:rPr>
              <a:t>For this project, we spent the initial few days researching about the drug development cycle and familiarizing ourselves with the real-world terminologies so that we could use them in the application. Apart from the links mentioned below, we connected with a few research students to understand the process in depth.</a:t>
            </a:r>
            <a:endParaRPr sz="1700">
              <a:solidFill>
                <a:schemeClr val="dk1"/>
              </a:solidFill>
              <a:highlight>
                <a:schemeClr val="lt1"/>
              </a:highlight>
            </a:endParaRPr>
          </a:p>
        </p:txBody>
      </p:sp>
      <p:sp>
        <p:nvSpPr>
          <p:cNvPr id="247" name="Google Shape;247;p38"/>
          <p:cNvSpPr txBox="1"/>
          <p:nvPr/>
        </p:nvSpPr>
        <p:spPr>
          <a:xfrm>
            <a:off x="422200" y="2412550"/>
            <a:ext cx="79911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accent1"/>
              </a:buClr>
              <a:buSzPts val="1400"/>
              <a:buChar char="-"/>
            </a:pPr>
            <a:r>
              <a:rPr lang="en" u="sng">
                <a:solidFill>
                  <a:schemeClr val="accent1"/>
                </a:solidFill>
                <a:highlight>
                  <a:schemeClr val="lt1"/>
                </a:highlight>
                <a:hlinkClick r:id="rId3">
                  <a:extLst>
                    <a:ext uri="{A12FA001-AC4F-418D-AE19-62706E023703}">
                      <ahyp:hlinkClr val="tx"/>
                    </a:ext>
                  </a:extLst>
                </a:hlinkClick>
              </a:rPr>
              <a:t>https://www.fda.gov/patients/learn-about-drug-and-device-approvals/drug-development-process</a:t>
            </a:r>
            <a:br>
              <a:rPr lang="en" u="sng">
                <a:solidFill>
                  <a:schemeClr val="accent1"/>
                </a:solidFill>
                <a:highlight>
                  <a:schemeClr val="lt1"/>
                </a:highlight>
              </a:rPr>
            </a:br>
            <a:endParaRPr u="sng">
              <a:solidFill>
                <a:schemeClr val="accent1"/>
              </a:solidFill>
              <a:highlight>
                <a:schemeClr val="lt1"/>
              </a:highlight>
            </a:endParaRPr>
          </a:p>
        </p:txBody>
      </p:sp>
      <p:sp>
        <p:nvSpPr>
          <p:cNvPr id="248" name="Google Shape;248;p38"/>
          <p:cNvSpPr/>
          <p:nvPr/>
        </p:nvSpPr>
        <p:spPr>
          <a:xfrm>
            <a:off x="8866550" y="0"/>
            <a:ext cx="277500" cy="5143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8"/>
          <p:cNvSpPr txBox="1"/>
          <p:nvPr/>
        </p:nvSpPr>
        <p:spPr>
          <a:xfrm>
            <a:off x="422200" y="2991800"/>
            <a:ext cx="79911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accent1"/>
              </a:buClr>
              <a:buSzPts val="1400"/>
              <a:buChar char="-"/>
            </a:pPr>
            <a:r>
              <a:rPr lang="en" u="sng">
                <a:solidFill>
                  <a:schemeClr val="accent1"/>
                </a:solidFill>
                <a:highlight>
                  <a:schemeClr val="lt1"/>
                </a:highlight>
              </a:rPr>
              <a:t>https://www.wuxibiologics.com/drug-product-development/?creative=626218052540&amp;keyword=drug%20product%20development&amp;matchtype=p&amp;network=g&amp;device=c&amp;gclid=Cj0KCQiAnNacBhDvARIsABnDa6_wxRUlgFwr9dEjRMbnmq0pUG6C7uzsHaFxI5GF1fZgeHbnZ82GcDgaAstqEALw_wcB</a:t>
            </a:r>
            <a:endParaRPr u="sng">
              <a:solidFill>
                <a:schemeClr val="accent1"/>
              </a:solidFill>
              <a:highlight>
                <a:schemeClr val="lt1"/>
              </a:highlight>
            </a:endParaRPr>
          </a:p>
        </p:txBody>
      </p:sp>
      <p:sp>
        <p:nvSpPr>
          <p:cNvPr id="250" name="Google Shape;250;p38"/>
          <p:cNvSpPr txBox="1"/>
          <p:nvPr/>
        </p:nvSpPr>
        <p:spPr>
          <a:xfrm>
            <a:off x="422200" y="4135400"/>
            <a:ext cx="79911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accent1"/>
              </a:buClr>
              <a:buSzPts val="1400"/>
              <a:buChar char="-"/>
            </a:pPr>
            <a:r>
              <a:rPr lang="en" u="sng">
                <a:solidFill>
                  <a:schemeClr val="accent1"/>
                </a:solidFill>
                <a:highlight>
                  <a:schemeClr val="lt1"/>
                </a:highlight>
              </a:rPr>
              <a:t>https://www.nebiolab.com/drug-discovery-and-development-process/</a:t>
            </a:r>
            <a:endParaRPr u="sng">
              <a:solidFill>
                <a:schemeClr val="accent1"/>
              </a:solidFill>
              <a:highlight>
                <a:schemeClr val="lt1"/>
              </a:highlight>
            </a:endParaRPr>
          </a:p>
        </p:txBody>
      </p:sp>
      <p:sp>
        <p:nvSpPr>
          <p:cNvPr id="251" name="Google Shape;251;p38"/>
          <p:cNvSpPr/>
          <p:nvPr/>
        </p:nvSpPr>
        <p:spPr>
          <a:xfrm>
            <a:off x="8866550" y="0"/>
            <a:ext cx="2775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9"/>
          <p:cNvSpPr txBox="1"/>
          <p:nvPr>
            <p:ph type="ctrTitle"/>
          </p:nvPr>
        </p:nvSpPr>
        <p:spPr>
          <a:xfrm>
            <a:off x="0" y="2133375"/>
            <a:ext cx="9144000" cy="52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200">
                <a:solidFill>
                  <a:srgbClr val="5B0F00"/>
                </a:solidFill>
                <a:latin typeface="Roboto"/>
                <a:ea typeface="Roboto"/>
                <a:cs typeface="Roboto"/>
                <a:sym typeface="Roboto"/>
              </a:rPr>
              <a:t>Thank You</a:t>
            </a:r>
            <a:endParaRPr b="1" sz="3200">
              <a:solidFill>
                <a:srgbClr val="5B0F00"/>
              </a:solidFill>
              <a:latin typeface="Roboto"/>
              <a:ea typeface="Roboto"/>
              <a:cs typeface="Roboto"/>
              <a:sym typeface="Roboto"/>
            </a:endParaRPr>
          </a:p>
        </p:txBody>
      </p:sp>
      <p:sp>
        <p:nvSpPr>
          <p:cNvPr id="257" name="Google Shape;257;p39"/>
          <p:cNvSpPr txBox="1"/>
          <p:nvPr>
            <p:ph idx="1" type="subTitle"/>
          </p:nvPr>
        </p:nvSpPr>
        <p:spPr>
          <a:xfrm>
            <a:off x="0" y="4157800"/>
            <a:ext cx="9144000" cy="390300"/>
          </a:xfrm>
          <a:prstGeom prst="rect">
            <a:avLst/>
          </a:prstGeom>
        </p:spPr>
        <p:txBody>
          <a:bodyPr anchorCtr="0" anchor="t" bIns="91425" lIns="91425" spcFirstLastPara="1" rIns="91425" wrap="square" tIns="91425">
            <a:normAutofit/>
          </a:bodyPr>
          <a:lstStyle/>
          <a:p>
            <a:pPr indent="0" lvl="0" marL="0" rtl="0" algn="ctr">
              <a:lnSpc>
                <a:spcPct val="130000"/>
              </a:lnSpc>
              <a:spcBef>
                <a:spcPts val="0"/>
              </a:spcBef>
              <a:spcAft>
                <a:spcPts val="0"/>
              </a:spcAft>
              <a:buSzPts val="1018"/>
              <a:buNone/>
            </a:pPr>
            <a:r>
              <a:rPr lang="en" sz="995">
                <a:solidFill>
                  <a:schemeClr val="dk1"/>
                </a:solidFill>
                <a:latin typeface="Roboto"/>
                <a:ea typeface="Roboto"/>
                <a:cs typeface="Roboto"/>
                <a:sym typeface="Roboto"/>
              </a:rPr>
              <a:t>Tarush Singh   |   Harshveen Kalsi   |   Ramit gupta</a:t>
            </a:r>
            <a:endParaRPr sz="995">
              <a:solidFill>
                <a:schemeClr val="dk1"/>
              </a:solidFill>
              <a:latin typeface="Roboto"/>
              <a:ea typeface="Roboto"/>
              <a:cs typeface="Roboto"/>
              <a:sym typeface="Roboto"/>
            </a:endParaRPr>
          </a:p>
        </p:txBody>
      </p:sp>
      <p:sp>
        <p:nvSpPr>
          <p:cNvPr id="258" name="Google Shape;258;p39"/>
          <p:cNvSpPr txBox="1"/>
          <p:nvPr>
            <p:ph idx="1" type="subTitle"/>
          </p:nvPr>
        </p:nvSpPr>
        <p:spPr>
          <a:xfrm>
            <a:off x="0" y="353875"/>
            <a:ext cx="9144000" cy="390300"/>
          </a:xfrm>
          <a:prstGeom prst="rect">
            <a:avLst/>
          </a:prstGeom>
        </p:spPr>
        <p:txBody>
          <a:bodyPr anchorCtr="0" anchor="t" bIns="91425" lIns="91425" spcFirstLastPara="1" rIns="91425" wrap="square" tIns="91425">
            <a:normAutofit/>
          </a:bodyPr>
          <a:lstStyle/>
          <a:p>
            <a:pPr indent="0" lvl="0" marL="0" rtl="0" algn="ctr">
              <a:lnSpc>
                <a:spcPct val="130000"/>
              </a:lnSpc>
              <a:spcBef>
                <a:spcPts val="0"/>
              </a:spcBef>
              <a:spcAft>
                <a:spcPts val="0"/>
              </a:spcAft>
              <a:buSzPts val="1018"/>
              <a:buNone/>
            </a:pPr>
            <a:r>
              <a:rPr lang="en" sz="895">
                <a:solidFill>
                  <a:schemeClr val="dk1"/>
                </a:solidFill>
                <a:latin typeface="Roboto"/>
                <a:ea typeface="Roboto"/>
                <a:cs typeface="Roboto"/>
                <a:sym typeface="Roboto"/>
              </a:rPr>
              <a:t>INFO: 5100 : Application Engineering Development Project</a:t>
            </a:r>
            <a:endParaRPr sz="895">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ctrTitle"/>
          </p:nvPr>
        </p:nvSpPr>
        <p:spPr>
          <a:xfrm>
            <a:off x="527650" y="434725"/>
            <a:ext cx="4143300" cy="52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600">
                <a:latin typeface="Roboto"/>
                <a:ea typeface="Roboto"/>
                <a:cs typeface="Roboto"/>
                <a:sym typeface="Roboto"/>
              </a:rPr>
              <a:t>Overview</a:t>
            </a:r>
            <a:endParaRPr b="1" sz="2600">
              <a:latin typeface="Roboto"/>
              <a:ea typeface="Roboto"/>
              <a:cs typeface="Roboto"/>
              <a:sym typeface="Roboto"/>
            </a:endParaRPr>
          </a:p>
        </p:txBody>
      </p:sp>
      <p:sp>
        <p:nvSpPr>
          <p:cNvPr id="73" name="Google Shape;73;p15"/>
          <p:cNvSpPr txBox="1"/>
          <p:nvPr/>
        </p:nvSpPr>
        <p:spPr>
          <a:xfrm>
            <a:off x="495700" y="1119113"/>
            <a:ext cx="42072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252525"/>
                </a:solidFill>
              </a:rPr>
              <a:t>The drug development cycle is an extensive and complex yet important process in today’s world, where the probability of encountering new diseases is relatively high.</a:t>
            </a:r>
            <a:endParaRPr sz="1700">
              <a:solidFill>
                <a:schemeClr val="dk1"/>
              </a:solidFill>
              <a:highlight>
                <a:schemeClr val="lt1"/>
              </a:highlight>
            </a:endParaRPr>
          </a:p>
        </p:txBody>
      </p:sp>
      <p:sp>
        <p:nvSpPr>
          <p:cNvPr id="74" name="Google Shape;74;p15"/>
          <p:cNvSpPr txBox="1"/>
          <p:nvPr/>
        </p:nvSpPr>
        <p:spPr>
          <a:xfrm>
            <a:off x="527650" y="2423013"/>
            <a:ext cx="42072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highlight>
                  <a:schemeClr val="lt1"/>
                </a:highlight>
              </a:rPr>
              <a:t>The goal of the whole process is for researchers to determine if a drug is safe and effective as a treatment for certain conditions</a:t>
            </a:r>
            <a:r>
              <a:rPr lang="en">
                <a:solidFill>
                  <a:schemeClr val="dk1"/>
                </a:solidFill>
                <a:highlight>
                  <a:schemeClr val="lt1"/>
                </a:highlight>
              </a:rPr>
              <a:t>.</a:t>
            </a:r>
            <a:endParaRPr>
              <a:solidFill>
                <a:schemeClr val="dk1"/>
              </a:solidFill>
              <a:highlight>
                <a:schemeClr val="lt1"/>
              </a:highlight>
            </a:endParaRPr>
          </a:p>
        </p:txBody>
      </p:sp>
      <p:sp>
        <p:nvSpPr>
          <p:cNvPr id="75" name="Google Shape;75;p15"/>
          <p:cNvSpPr/>
          <p:nvPr/>
        </p:nvSpPr>
        <p:spPr>
          <a:xfrm>
            <a:off x="5229375" y="0"/>
            <a:ext cx="3914700" cy="5143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15"/>
          <p:cNvPicPr preferRelativeResize="0"/>
          <p:nvPr/>
        </p:nvPicPr>
        <p:blipFill rotWithShape="1">
          <a:blip r:embed="rId3">
            <a:alphaModFix amt="73000"/>
          </a:blip>
          <a:srcRect b="0" l="2962" r="46309" t="0"/>
          <a:stretch/>
        </p:blipFill>
        <p:spPr>
          <a:xfrm>
            <a:off x="5229375" y="0"/>
            <a:ext cx="3914701"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ctrTitle"/>
          </p:nvPr>
        </p:nvSpPr>
        <p:spPr>
          <a:xfrm>
            <a:off x="527650" y="434725"/>
            <a:ext cx="4143300" cy="52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600">
                <a:latin typeface="Roboto"/>
                <a:ea typeface="Roboto"/>
                <a:cs typeface="Roboto"/>
                <a:sym typeface="Roboto"/>
              </a:rPr>
              <a:t>Project Description</a:t>
            </a:r>
            <a:endParaRPr b="1" sz="2600">
              <a:latin typeface="Roboto"/>
              <a:ea typeface="Roboto"/>
              <a:cs typeface="Roboto"/>
              <a:sym typeface="Roboto"/>
            </a:endParaRPr>
          </a:p>
        </p:txBody>
      </p:sp>
      <p:sp>
        <p:nvSpPr>
          <p:cNvPr id="82" name="Google Shape;82;p16"/>
          <p:cNvSpPr txBox="1"/>
          <p:nvPr/>
        </p:nvSpPr>
        <p:spPr>
          <a:xfrm>
            <a:off x="495700" y="1119113"/>
            <a:ext cx="42072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252525"/>
                </a:solidFill>
              </a:rPr>
              <a:t>This project replicates the real-world drug development cycle, right from the drug discovery phase to FDA approval and safety monitoring. It is a report generation application where, at every stage, there is proper monitoring of data and status visibility.</a:t>
            </a:r>
            <a:endParaRPr sz="1600">
              <a:solidFill>
                <a:srgbClr val="666666"/>
              </a:solidFill>
            </a:endParaRPr>
          </a:p>
        </p:txBody>
      </p:sp>
      <p:sp>
        <p:nvSpPr>
          <p:cNvPr id="83" name="Google Shape;83;p16"/>
          <p:cNvSpPr txBox="1"/>
          <p:nvPr/>
        </p:nvSpPr>
        <p:spPr>
          <a:xfrm>
            <a:off x="495700" y="2845838"/>
            <a:ext cx="4207200" cy="1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252525"/>
                </a:solidFill>
              </a:rPr>
              <a:t>It’s hard for a big team of researchers working on a pharmaceutical drug to track their research progress in terms of different stages and get quality feedback from these stages.</a:t>
            </a:r>
            <a:endParaRPr sz="1700"/>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solidFill>
                  <a:srgbClr val="1C4587"/>
                </a:solidFill>
                <a:highlight>
                  <a:srgbClr val="C9DAF8"/>
                </a:highlight>
              </a:rPr>
              <a:t>Our application works as a solution for this problem </a:t>
            </a:r>
            <a:endParaRPr b="1">
              <a:solidFill>
                <a:srgbClr val="1C4587"/>
              </a:solidFill>
              <a:highlight>
                <a:srgbClr val="C9DAF8"/>
              </a:highlight>
            </a:endParaRPr>
          </a:p>
        </p:txBody>
      </p:sp>
      <p:sp>
        <p:nvSpPr>
          <p:cNvPr id="84" name="Google Shape;84;p16"/>
          <p:cNvSpPr/>
          <p:nvPr/>
        </p:nvSpPr>
        <p:spPr>
          <a:xfrm>
            <a:off x="5229375" y="0"/>
            <a:ext cx="3914700" cy="5143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6"/>
          <p:cNvPicPr preferRelativeResize="0"/>
          <p:nvPr/>
        </p:nvPicPr>
        <p:blipFill rotWithShape="1">
          <a:blip r:embed="rId3">
            <a:alphaModFix amt="70000"/>
          </a:blip>
          <a:srcRect b="25953" l="45116" r="17320" t="0"/>
          <a:stretch/>
        </p:blipFill>
        <p:spPr>
          <a:xfrm>
            <a:off x="5229375" y="0"/>
            <a:ext cx="395959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3427575" y="1097575"/>
            <a:ext cx="5684777" cy="3789200"/>
          </a:xfrm>
          <a:prstGeom prst="rect">
            <a:avLst/>
          </a:prstGeom>
          <a:noFill/>
          <a:ln>
            <a:noFill/>
          </a:ln>
        </p:spPr>
      </p:pic>
      <p:sp>
        <p:nvSpPr>
          <p:cNvPr id="91" name="Google Shape;91;p17"/>
          <p:cNvSpPr txBox="1"/>
          <p:nvPr>
            <p:ph type="ctrTitle"/>
          </p:nvPr>
        </p:nvSpPr>
        <p:spPr>
          <a:xfrm>
            <a:off x="427150" y="193825"/>
            <a:ext cx="2890200" cy="52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100">
                <a:latin typeface="Roboto"/>
                <a:ea typeface="Roboto"/>
                <a:cs typeface="Roboto"/>
                <a:sym typeface="Roboto"/>
              </a:rPr>
              <a:t>Application Structure</a:t>
            </a:r>
            <a:endParaRPr b="1" sz="2100">
              <a:latin typeface="Roboto"/>
              <a:ea typeface="Roboto"/>
              <a:cs typeface="Roboto"/>
              <a:sym typeface="Roboto"/>
            </a:endParaRPr>
          </a:p>
        </p:txBody>
      </p:sp>
      <p:sp>
        <p:nvSpPr>
          <p:cNvPr id="92" name="Google Shape;92;p17"/>
          <p:cNvSpPr txBox="1"/>
          <p:nvPr/>
        </p:nvSpPr>
        <p:spPr>
          <a:xfrm>
            <a:off x="427150" y="717925"/>
            <a:ext cx="36879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252525"/>
                </a:solidFill>
              </a:rPr>
              <a:t>The application is structured in such a way that the four main pillars of the drug development process act as enterprises with multiple organizations, followed by various roles under them, each having their own individual responsibilities.</a:t>
            </a:r>
            <a:endParaRPr>
              <a:solidFill>
                <a:schemeClr val="dk1"/>
              </a:solidFill>
              <a:highlight>
                <a:schemeClr val="lt1"/>
              </a:highlight>
            </a:endParaRPr>
          </a:p>
        </p:txBody>
      </p:sp>
      <p:sp>
        <p:nvSpPr>
          <p:cNvPr id="93" name="Google Shape;93;p17"/>
          <p:cNvSpPr/>
          <p:nvPr/>
        </p:nvSpPr>
        <p:spPr>
          <a:xfrm>
            <a:off x="0" y="0"/>
            <a:ext cx="2775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p:nvPr/>
        </p:nvSpPr>
        <p:spPr>
          <a:xfrm>
            <a:off x="536700" y="1250875"/>
            <a:ext cx="8070600" cy="31842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a:off x="653250" y="1307350"/>
            <a:ext cx="7812600" cy="36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txBox="1"/>
          <p:nvPr>
            <p:ph type="ctrTitle"/>
          </p:nvPr>
        </p:nvSpPr>
        <p:spPr>
          <a:xfrm>
            <a:off x="0" y="230575"/>
            <a:ext cx="9144000" cy="52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100">
                <a:latin typeface="Roboto"/>
                <a:ea typeface="Roboto"/>
                <a:cs typeface="Roboto"/>
                <a:sym typeface="Roboto"/>
              </a:rPr>
              <a:t>Enterprises, Organizations and Roles Breakdown</a:t>
            </a:r>
            <a:endParaRPr b="1" sz="2100">
              <a:latin typeface="Roboto"/>
              <a:ea typeface="Roboto"/>
              <a:cs typeface="Roboto"/>
              <a:sym typeface="Roboto"/>
            </a:endParaRPr>
          </a:p>
        </p:txBody>
      </p:sp>
      <p:sp>
        <p:nvSpPr>
          <p:cNvPr id="101" name="Google Shape;101;p18"/>
          <p:cNvSpPr txBox="1"/>
          <p:nvPr/>
        </p:nvSpPr>
        <p:spPr>
          <a:xfrm>
            <a:off x="693150" y="1307338"/>
            <a:ext cx="7757700" cy="369300"/>
          </a:xfrm>
          <a:prstGeom prst="rect">
            <a:avLst/>
          </a:prstGeom>
          <a:solidFill>
            <a:srgbClr val="07376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rPr>
              <a:t>  Drug Discovery/Development       -      Clinical Testing       -       FDA Approval       -       Safety Monitoring</a:t>
            </a:r>
            <a:endParaRPr b="1" sz="1200">
              <a:solidFill>
                <a:schemeClr val="lt1"/>
              </a:solidFill>
            </a:endParaRPr>
          </a:p>
        </p:txBody>
      </p:sp>
      <p:sp>
        <p:nvSpPr>
          <p:cNvPr id="102" name="Google Shape;102;p18"/>
          <p:cNvSpPr txBox="1"/>
          <p:nvPr/>
        </p:nvSpPr>
        <p:spPr>
          <a:xfrm>
            <a:off x="1542988" y="2048488"/>
            <a:ext cx="96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Enterprises</a:t>
            </a:r>
            <a:endParaRPr sz="1200"/>
          </a:p>
        </p:txBody>
      </p:sp>
      <p:sp>
        <p:nvSpPr>
          <p:cNvPr id="103" name="Google Shape;103;p18"/>
          <p:cNvSpPr txBox="1"/>
          <p:nvPr/>
        </p:nvSpPr>
        <p:spPr>
          <a:xfrm>
            <a:off x="3578489" y="2048488"/>
            <a:ext cx="1409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t>ORGANISATIONS</a:t>
            </a:r>
            <a:endParaRPr b="1" sz="1000"/>
          </a:p>
        </p:txBody>
      </p:sp>
      <p:sp>
        <p:nvSpPr>
          <p:cNvPr id="104" name="Google Shape;104;p18"/>
          <p:cNvSpPr txBox="1"/>
          <p:nvPr/>
        </p:nvSpPr>
        <p:spPr>
          <a:xfrm>
            <a:off x="6323163" y="2048488"/>
            <a:ext cx="122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t>ROLES</a:t>
            </a:r>
            <a:endParaRPr b="1" sz="1000"/>
          </a:p>
        </p:txBody>
      </p:sp>
      <p:sp>
        <p:nvSpPr>
          <p:cNvPr id="105" name="Google Shape;105;p18"/>
          <p:cNvSpPr txBox="1"/>
          <p:nvPr/>
        </p:nvSpPr>
        <p:spPr>
          <a:xfrm>
            <a:off x="787325" y="2387200"/>
            <a:ext cx="24000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Discovery/ Development</a:t>
            </a:r>
            <a:endParaRPr sz="1200"/>
          </a:p>
          <a:p>
            <a:pPr indent="-304800" lvl="0" marL="457200" rtl="0" algn="l">
              <a:spcBef>
                <a:spcPts val="0"/>
              </a:spcBef>
              <a:spcAft>
                <a:spcPts val="0"/>
              </a:spcAft>
              <a:buSzPts val="1200"/>
              <a:buChar char="●"/>
            </a:pPr>
            <a:r>
              <a:rPr lang="en" sz="1200"/>
              <a:t>Testing</a:t>
            </a:r>
            <a:endParaRPr sz="1200"/>
          </a:p>
          <a:p>
            <a:pPr indent="-304800" lvl="0" marL="457200" rtl="0" algn="l">
              <a:spcBef>
                <a:spcPts val="0"/>
              </a:spcBef>
              <a:spcAft>
                <a:spcPts val="0"/>
              </a:spcAft>
              <a:buSzPts val="1200"/>
              <a:buChar char="●"/>
            </a:pPr>
            <a:r>
              <a:rPr lang="en" sz="1200"/>
              <a:t>FDA Approval</a:t>
            </a:r>
            <a:endParaRPr sz="1200"/>
          </a:p>
          <a:p>
            <a:pPr indent="-304800" lvl="0" marL="457200" rtl="0" algn="l">
              <a:spcBef>
                <a:spcPts val="0"/>
              </a:spcBef>
              <a:spcAft>
                <a:spcPts val="0"/>
              </a:spcAft>
              <a:buSzPts val="1200"/>
              <a:buChar char="●"/>
            </a:pPr>
            <a:r>
              <a:rPr lang="en" sz="1200"/>
              <a:t>Safety Monitoring</a:t>
            </a:r>
            <a:endParaRPr sz="1200"/>
          </a:p>
        </p:txBody>
      </p:sp>
      <p:sp>
        <p:nvSpPr>
          <p:cNvPr id="106" name="Google Shape;106;p18"/>
          <p:cNvSpPr txBox="1"/>
          <p:nvPr/>
        </p:nvSpPr>
        <p:spPr>
          <a:xfrm>
            <a:off x="3286350" y="2387200"/>
            <a:ext cx="2400000" cy="1662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Discovery</a:t>
            </a:r>
            <a:endParaRPr sz="1200"/>
          </a:p>
          <a:p>
            <a:pPr indent="-304800" lvl="0" marL="457200" rtl="0" algn="l">
              <a:spcBef>
                <a:spcPts val="0"/>
              </a:spcBef>
              <a:spcAft>
                <a:spcPts val="0"/>
              </a:spcAft>
              <a:buSzPts val="1200"/>
              <a:buChar char="●"/>
            </a:pPr>
            <a:r>
              <a:rPr lang="en" sz="1200"/>
              <a:t>Development</a:t>
            </a:r>
            <a:endParaRPr sz="1200"/>
          </a:p>
          <a:p>
            <a:pPr indent="-304800" lvl="0" marL="457200" rtl="0" algn="l">
              <a:spcBef>
                <a:spcPts val="0"/>
              </a:spcBef>
              <a:spcAft>
                <a:spcPts val="0"/>
              </a:spcAft>
              <a:buSzPts val="1200"/>
              <a:buChar char="●"/>
            </a:pPr>
            <a:r>
              <a:rPr lang="en" sz="1200"/>
              <a:t>GLP Regulations</a:t>
            </a:r>
            <a:endParaRPr sz="1200"/>
          </a:p>
          <a:p>
            <a:pPr indent="-304800" lvl="0" marL="457200" rtl="0" algn="l">
              <a:spcBef>
                <a:spcPts val="0"/>
              </a:spcBef>
              <a:spcAft>
                <a:spcPts val="0"/>
              </a:spcAft>
              <a:buSzPts val="1200"/>
              <a:buChar char="●"/>
            </a:pPr>
            <a:r>
              <a:rPr lang="en" sz="1200"/>
              <a:t>Clinical Researchers</a:t>
            </a:r>
            <a:endParaRPr sz="1200"/>
          </a:p>
          <a:p>
            <a:pPr indent="-304800" lvl="0" marL="457200" rtl="0" algn="l">
              <a:spcBef>
                <a:spcPts val="0"/>
              </a:spcBef>
              <a:spcAft>
                <a:spcPts val="0"/>
              </a:spcAft>
              <a:buSzPts val="1200"/>
              <a:buChar char="●"/>
            </a:pPr>
            <a:r>
              <a:rPr lang="en" sz="1200"/>
              <a:t>Review</a:t>
            </a:r>
            <a:endParaRPr sz="1200"/>
          </a:p>
          <a:p>
            <a:pPr indent="-304800" lvl="0" marL="457200" rtl="0" algn="l">
              <a:spcBef>
                <a:spcPts val="0"/>
              </a:spcBef>
              <a:spcAft>
                <a:spcPts val="0"/>
              </a:spcAft>
              <a:buSzPts val="1200"/>
              <a:buChar char="●"/>
            </a:pPr>
            <a:r>
              <a:rPr lang="en" sz="1200"/>
              <a:t>Approve</a:t>
            </a:r>
            <a:endParaRPr sz="1200"/>
          </a:p>
          <a:p>
            <a:pPr indent="-304800" lvl="0" marL="457200" rtl="0" algn="l">
              <a:spcBef>
                <a:spcPts val="0"/>
              </a:spcBef>
              <a:spcAft>
                <a:spcPts val="0"/>
              </a:spcAft>
              <a:buSzPts val="1200"/>
              <a:buChar char="●"/>
            </a:pPr>
            <a:r>
              <a:rPr lang="en" sz="1200"/>
              <a:t>Manufacturer Inspections</a:t>
            </a:r>
            <a:endParaRPr sz="1200"/>
          </a:p>
          <a:p>
            <a:pPr indent="-304800" lvl="0" marL="457200" rtl="0" algn="l">
              <a:spcBef>
                <a:spcPts val="0"/>
              </a:spcBef>
              <a:spcAft>
                <a:spcPts val="0"/>
              </a:spcAft>
              <a:buSzPts val="1200"/>
              <a:buChar char="●"/>
            </a:pPr>
            <a:r>
              <a:rPr lang="en" sz="1200"/>
              <a:t>Drug Advertising</a:t>
            </a:r>
            <a:endParaRPr sz="1200"/>
          </a:p>
        </p:txBody>
      </p:sp>
      <p:sp>
        <p:nvSpPr>
          <p:cNvPr id="107" name="Google Shape;107;p18"/>
          <p:cNvSpPr txBox="1"/>
          <p:nvPr/>
        </p:nvSpPr>
        <p:spPr>
          <a:xfrm>
            <a:off x="5785375" y="2387200"/>
            <a:ext cx="2400000" cy="1847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Research Scientist</a:t>
            </a:r>
            <a:endParaRPr sz="1200"/>
          </a:p>
          <a:p>
            <a:pPr indent="-304800" lvl="0" marL="457200" rtl="0" algn="l">
              <a:spcBef>
                <a:spcPts val="0"/>
              </a:spcBef>
              <a:spcAft>
                <a:spcPts val="0"/>
              </a:spcAft>
              <a:buSzPts val="1200"/>
              <a:buChar char="●"/>
            </a:pPr>
            <a:r>
              <a:rPr lang="en" sz="1200"/>
              <a:t>Research Lead</a:t>
            </a:r>
            <a:endParaRPr sz="1200"/>
          </a:p>
          <a:p>
            <a:pPr indent="-304800" lvl="0" marL="457200" rtl="0" algn="l">
              <a:spcBef>
                <a:spcPts val="0"/>
              </a:spcBef>
              <a:spcAft>
                <a:spcPts val="0"/>
              </a:spcAft>
              <a:buSzPts val="1200"/>
              <a:buChar char="●"/>
            </a:pPr>
            <a:r>
              <a:rPr lang="en" sz="1200"/>
              <a:t>Manufacturing Analysts</a:t>
            </a:r>
            <a:endParaRPr sz="1200"/>
          </a:p>
          <a:p>
            <a:pPr indent="-304800" lvl="0" marL="457200" rtl="0" algn="l">
              <a:spcBef>
                <a:spcPts val="0"/>
              </a:spcBef>
              <a:spcAft>
                <a:spcPts val="0"/>
              </a:spcAft>
              <a:buSzPts val="1200"/>
              <a:buChar char="●"/>
            </a:pPr>
            <a:r>
              <a:rPr lang="en" sz="1200">
                <a:solidFill>
                  <a:schemeClr val="dk1"/>
                </a:solidFill>
              </a:rPr>
              <a:t>GLP Officer</a:t>
            </a:r>
            <a:endParaRPr sz="1200"/>
          </a:p>
          <a:p>
            <a:pPr indent="-304800" lvl="0" marL="457200" rtl="0" algn="l">
              <a:spcBef>
                <a:spcPts val="0"/>
              </a:spcBef>
              <a:spcAft>
                <a:spcPts val="0"/>
              </a:spcAft>
              <a:buSzPts val="1200"/>
              <a:buChar char="●"/>
            </a:pPr>
            <a:r>
              <a:rPr lang="en" sz="1200"/>
              <a:t>Clinical Researchers</a:t>
            </a:r>
            <a:endParaRPr sz="1200"/>
          </a:p>
          <a:p>
            <a:pPr indent="-304800" lvl="0" marL="457200" rtl="0" algn="l">
              <a:spcBef>
                <a:spcPts val="0"/>
              </a:spcBef>
              <a:spcAft>
                <a:spcPts val="0"/>
              </a:spcAft>
              <a:buSzPts val="1200"/>
              <a:buChar char="●"/>
            </a:pPr>
            <a:r>
              <a:rPr lang="en" sz="1200"/>
              <a:t>Medical Officer</a:t>
            </a:r>
            <a:endParaRPr sz="1200"/>
          </a:p>
          <a:p>
            <a:pPr indent="-304800" lvl="0" marL="457200" rtl="0" algn="l">
              <a:spcBef>
                <a:spcPts val="0"/>
              </a:spcBef>
              <a:spcAft>
                <a:spcPts val="0"/>
              </a:spcAft>
              <a:buSzPts val="1200"/>
              <a:buChar char="●"/>
            </a:pPr>
            <a:r>
              <a:rPr lang="en" sz="1200"/>
              <a:t>Toxicology Specialists</a:t>
            </a:r>
            <a:endParaRPr sz="1200"/>
          </a:p>
          <a:p>
            <a:pPr indent="-304800" lvl="0" marL="457200" rtl="0" algn="l">
              <a:spcBef>
                <a:spcPts val="0"/>
              </a:spcBef>
              <a:spcAft>
                <a:spcPts val="0"/>
              </a:spcAft>
              <a:buSzPts val="1200"/>
              <a:buChar char="●"/>
            </a:pPr>
            <a:r>
              <a:rPr lang="en" sz="1200"/>
              <a:t>Safety Inspector</a:t>
            </a:r>
            <a:endParaRPr sz="1200"/>
          </a:p>
          <a:p>
            <a:pPr indent="-304800" lvl="0" marL="457200" rtl="0" algn="l">
              <a:spcBef>
                <a:spcPts val="0"/>
              </a:spcBef>
              <a:spcAft>
                <a:spcPts val="0"/>
              </a:spcAft>
              <a:buSzPts val="1200"/>
              <a:buChar char="●"/>
            </a:pPr>
            <a:r>
              <a:rPr lang="en" sz="1200"/>
              <a:t>Advertising Specialists</a:t>
            </a:r>
            <a:endParaRPr sz="1200"/>
          </a:p>
        </p:txBody>
      </p:sp>
      <p:sp>
        <p:nvSpPr>
          <p:cNvPr id="108" name="Google Shape;108;p18"/>
          <p:cNvSpPr txBox="1"/>
          <p:nvPr/>
        </p:nvSpPr>
        <p:spPr>
          <a:xfrm>
            <a:off x="-85650" y="896875"/>
            <a:ext cx="91440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solidFill>
                  <a:srgbClr val="666666"/>
                </a:solidFill>
              </a:rPr>
              <a:t>The different stages</a:t>
            </a:r>
            <a:endParaRPr sz="1100">
              <a:solidFill>
                <a:srgbClr val="66666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p:nvPr/>
        </p:nvSpPr>
        <p:spPr>
          <a:xfrm>
            <a:off x="5290600" y="0"/>
            <a:ext cx="3853500" cy="5143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txBox="1"/>
          <p:nvPr>
            <p:ph type="ctrTitle"/>
          </p:nvPr>
        </p:nvSpPr>
        <p:spPr>
          <a:xfrm>
            <a:off x="489975" y="328575"/>
            <a:ext cx="6118800" cy="52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Services Provided</a:t>
            </a:r>
            <a:endParaRPr b="1" sz="2600">
              <a:latin typeface="Roboto"/>
              <a:ea typeface="Roboto"/>
              <a:cs typeface="Roboto"/>
              <a:sym typeface="Roboto"/>
            </a:endParaRPr>
          </a:p>
        </p:txBody>
      </p:sp>
      <p:sp>
        <p:nvSpPr>
          <p:cNvPr id="115" name="Google Shape;115;p19"/>
          <p:cNvSpPr txBox="1"/>
          <p:nvPr/>
        </p:nvSpPr>
        <p:spPr>
          <a:xfrm>
            <a:off x="299775" y="1065275"/>
            <a:ext cx="4574400" cy="2271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Char char="●"/>
            </a:pPr>
            <a:r>
              <a:rPr b="1" lang="en" sz="1300"/>
              <a:t>Stage Visibility: </a:t>
            </a:r>
            <a:r>
              <a:rPr lang="en" sz="1300"/>
              <a:t>This application bridges the gap between the different stages in the drug cycle.</a:t>
            </a:r>
            <a:br>
              <a:rPr lang="en" sz="1300"/>
            </a:br>
            <a:endParaRPr sz="1300"/>
          </a:p>
          <a:p>
            <a:pPr indent="-311150" lvl="0" marL="457200" rtl="0" algn="l">
              <a:lnSpc>
                <a:spcPct val="115000"/>
              </a:lnSpc>
              <a:spcBef>
                <a:spcPts val="0"/>
              </a:spcBef>
              <a:spcAft>
                <a:spcPts val="0"/>
              </a:spcAft>
              <a:buSzPts val="1300"/>
              <a:buChar char="●"/>
            </a:pPr>
            <a:r>
              <a:rPr b="1" lang="en" sz="1300"/>
              <a:t>Feedback Mechanism:</a:t>
            </a:r>
            <a:r>
              <a:rPr lang="en" sz="1300"/>
              <a:t> Allows user to understand developer and research feedbacks easily.</a:t>
            </a:r>
            <a:br>
              <a:rPr lang="en" sz="1300"/>
            </a:br>
            <a:endParaRPr sz="1300"/>
          </a:p>
          <a:p>
            <a:pPr indent="-311150" lvl="0" marL="457200" rtl="0" algn="l">
              <a:lnSpc>
                <a:spcPct val="115000"/>
              </a:lnSpc>
              <a:spcBef>
                <a:spcPts val="0"/>
              </a:spcBef>
              <a:spcAft>
                <a:spcPts val="0"/>
              </a:spcAft>
              <a:buSzPts val="1300"/>
              <a:buChar char="●"/>
            </a:pPr>
            <a:r>
              <a:rPr b="1" lang="en" sz="1300"/>
              <a:t>Clarity of Data: </a:t>
            </a:r>
            <a:r>
              <a:rPr lang="en" sz="1300"/>
              <a:t>All the data collected from different stages is visible across enterprises and organizations</a:t>
            </a:r>
            <a:endParaRPr sz="1300"/>
          </a:p>
          <a:p>
            <a:pPr indent="-330200" lvl="0" marL="457200" rtl="0" algn="l">
              <a:lnSpc>
                <a:spcPct val="115000"/>
              </a:lnSpc>
              <a:spcBef>
                <a:spcPts val="0"/>
              </a:spcBef>
              <a:spcAft>
                <a:spcPts val="0"/>
              </a:spcAft>
              <a:buClr>
                <a:schemeClr val="lt1"/>
              </a:buClr>
              <a:buSzPts val="1600"/>
              <a:buChar char="●"/>
            </a:pPr>
            <a:r>
              <a:t/>
            </a:r>
            <a:endParaRPr sz="1300"/>
          </a:p>
        </p:txBody>
      </p:sp>
      <p:sp>
        <p:nvSpPr>
          <p:cNvPr id="116" name="Google Shape;116;p19"/>
          <p:cNvSpPr txBox="1"/>
          <p:nvPr/>
        </p:nvSpPr>
        <p:spPr>
          <a:xfrm>
            <a:off x="489975" y="3459650"/>
            <a:ext cx="4323000" cy="153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252525"/>
                </a:solidFill>
              </a:rPr>
              <a:t>Our application assists researchers and developers in determining where the development is stuck and providing feedback based on that. Any organization from any enterprise can view this report and give their views on it. Different roles can update the report according to their research findings.</a:t>
            </a:r>
            <a:endParaRPr/>
          </a:p>
        </p:txBody>
      </p:sp>
      <p:pic>
        <p:nvPicPr>
          <p:cNvPr id="117" name="Google Shape;117;p19"/>
          <p:cNvPicPr preferRelativeResize="0"/>
          <p:nvPr/>
        </p:nvPicPr>
        <p:blipFill rotWithShape="1">
          <a:blip r:embed="rId3">
            <a:alphaModFix amt="90000"/>
          </a:blip>
          <a:srcRect b="0" l="50064" r="0" t="0"/>
          <a:stretch/>
        </p:blipFill>
        <p:spPr>
          <a:xfrm>
            <a:off x="5290600" y="0"/>
            <a:ext cx="3853501"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p:nvPr/>
        </p:nvSpPr>
        <p:spPr>
          <a:xfrm>
            <a:off x="4188425" y="0"/>
            <a:ext cx="4955700" cy="5143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txBox="1"/>
          <p:nvPr>
            <p:ph type="ctrTitle"/>
          </p:nvPr>
        </p:nvSpPr>
        <p:spPr>
          <a:xfrm>
            <a:off x="489975" y="230600"/>
            <a:ext cx="6118800" cy="52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100">
                <a:latin typeface="Roboto"/>
                <a:ea typeface="Roboto"/>
                <a:cs typeface="Roboto"/>
                <a:sym typeface="Roboto"/>
              </a:rPr>
              <a:t>TechStack</a:t>
            </a:r>
            <a:endParaRPr b="1" sz="2100">
              <a:latin typeface="Roboto"/>
              <a:ea typeface="Roboto"/>
              <a:cs typeface="Roboto"/>
              <a:sym typeface="Roboto"/>
            </a:endParaRPr>
          </a:p>
        </p:txBody>
      </p:sp>
      <p:sp>
        <p:nvSpPr>
          <p:cNvPr id="124" name="Google Shape;124;p20"/>
          <p:cNvSpPr txBox="1"/>
          <p:nvPr/>
        </p:nvSpPr>
        <p:spPr>
          <a:xfrm>
            <a:off x="312000" y="893825"/>
            <a:ext cx="4574400" cy="1212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Char char="●"/>
            </a:pPr>
            <a:r>
              <a:rPr b="1" lang="en" sz="1500"/>
              <a:t>Frontend</a:t>
            </a:r>
            <a:r>
              <a:rPr lang="en" sz="1500"/>
              <a:t> - Swing</a:t>
            </a:r>
            <a:endParaRPr sz="1500"/>
          </a:p>
          <a:p>
            <a:pPr indent="-323850" lvl="0" marL="457200" rtl="0" algn="l">
              <a:lnSpc>
                <a:spcPct val="115000"/>
              </a:lnSpc>
              <a:spcBef>
                <a:spcPts val="0"/>
              </a:spcBef>
              <a:spcAft>
                <a:spcPts val="0"/>
              </a:spcAft>
              <a:buSzPts val="1500"/>
              <a:buChar char="●"/>
            </a:pPr>
            <a:r>
              <a:rPr b="1" lang="en" sz="1500"/>
              <a:t>Backend</a:t>
            </a:r>
            <a:r>
              <a:rPr lang="en" sz="1500"/>
              <a:t> - Java</a:t>
            </a:r>
            <a:endParaRPr sz="1500"/>
          </a:p>
          <a:p>
            <a:pPr indent="-323850" lvl="0" marL="457200" rtl="0" algn="l">
              <a:lnSpc>
                <a:spcPct val="115000"/>
              </a:lnSpc>
              <a:spcBef>
                <a:spcPts val="0"/>
              </a:spcBef>
              <a:spcAft>
                <a:spcPts val="0"/>
              </a:spcAft>
              <a:buSzPts val="1500"/>
              <a:buChar char="●"/>
            </a:pPr>
            <a:r>
              <a:rPr b="1" lang="en" sz="1500"/>
              <a:t>Database</a:t>
            </a:r>
            <a:r>
              <a:rPr lang="en" sz="1500"/>
              <a:t> - SQLite</a:t>
            </a:r>
            <a:endParaRPr sz="1500"/>
          </a:p>
          <a:p>
            <a:pPr indent="-323850" lvl="0" marL="457200" rtl="0" algn="l">
              <a:lnSpc>
                <a:spcPct val="115000"/>
              </a:lnSpc>
              <a:spcBef>
                <a:spcPts val="0"/>
              </a:spcBef>
              <a:spcAft>
                <a:spcPts val="0"/>
              </a:spcAft>
              <a:buSzPts val="1500"/>
              <a:buChar char="●"/>
            </a:pPr>
            <a:r>
              <a:rPr b="1" lang="en" sz="1500"/>
              <a:t>IDE</a:t>
            </a:r>
            <a:r>
              <a:rPr lang="en" sz="1500"/>
              <a:t> - Apache Netbeans</a:t>
            </a:r>
            <a:endParaRPr sz="1500"/>
          </a:p>
        </p:txBody>
      </p:sp>
      <p:pic>
        <p:nvPicPr>
          <p:cNvPr id="125" name="Google Shape;125;p20"/>
          <p:cNvPicPr preferRelativeResize="0"/>
          <p:nvPr/>
        </p:nvPicPr>
        <p:blipFill rotWithShape="1">
          <a:blip r:embed="rId3">
            <a:alphaModFix amt="90000"/>
          </a:blip>
          <a:srcRect b="0" l="13014" r="23469" t="0"/>
          <a:stretch/>
        </p:blipFill>
        <p:spPr>
          <a:xfrm>
            <a:off x="4188425" y="0"/>
            <a:ext cx="4925025" cy="51435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ctrTitle"/>
          </p:nvPr>
        </p:nvSpPr>
        <p:spPr>
          <a:xfrm>
            <a:off x="294025" y="267325"/>
            <a:ext cx="6118800" cy="52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100">
                <a:latin typeface="Roboto"/>
                <a:ea typeface="Roboto"/>
                <a:cs typeface="Roboto"/>
                <a:sym typeface="Roboto"/>
              </a:rPr>
              <a:t>Domain Model: Class Diagram</a:t>
            </a:r>
            <a:endParaRPr b="1" sz="2100">
              <a:latin typeface="Roboto"/>
              <a:ea typeface="Roboto"/>
              <a:cs typeface="Roboto"/>
              <a:sym typeface="Roboto"/>
            </a:endParaRPr>
          </a:p>
        </p:txBody>
      </p:sp>
      <p:pic>
        <p:nvPicPr>
          <p:cNvPr id="131" name="Google Shape;131;p21"/>
          <p:cNvPicPr preferRelativeResize="0"/>
          <p:nvPr/>
        </p:nvPicPr>
        <p:blipFill>
          <a:blip r:embed="rId3">
            <a:alphaModFix/>
          </a:blip>
          <a:stretch>
            <a:fillRect/>
          </a:stretch>
        </p:blipFill>
        <p:spPr>
          <a:xfrm>
            <a:off x="0" y="907100"/>
            <a:ext cx="9144000" cy="406909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